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2" r:id="rId6"/>
    <p:sldId id="263" r:id="rId7"/>
    <p:sldId id="267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ED2BC3"/>
    <a:srgbClr val="86C15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B42C5-7AF9-42AF-A8BC-8DA8899FFB7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96A0C-60D6-47EE-B785-D3A8CFC8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6A0C-60D6-47EE-B785-D3A8CFC88C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AD7E-AFD9-4550-87EF-E2495E7DCE87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9069-A830-4BA1-9B27-99B6409CFAC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A37F-DE58-4E96-B0DA-7FDED20BC04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7F88-A098-45B1-80F7-0EB7D76D2C3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19538-58C9-4826-933A-844CEA66931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A1E9-BD71-4293-9598-F62778BB3621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077D-B1E7-4D03-BE6B-88E927C89A2D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9881-6021-43F3-ACB6-0CC6D845170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5CB3-2DBF-4DC4-884E-E4BE4765FCBD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79A1-E978-468E-B329-8223F7C98F39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AE31-1EA6-4BBF-B56C-DE4789FC11C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2ADE-7D02-4C89-9C9F-61F9515D372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2FF2-CFE7-4E93-BE67-0E87DB4F641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AF6-08F3-4248-B299-F289824716B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C58-2857-4339-BBD2-4C71D5F159D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813-8CBE-45FD-A7B0-FB0AC62C878C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300D-38E1-401F-941F-97F938F5E14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E6F4F4-D2EC-40D9-A347-6AF8C2FCD1BC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961446"/>
            <a:ext cx="8689976" cy="1809076"/>
          </a:xfrm>
        </p:spPr>
        <p:txBody>
          <a:bodyPr>
            <a:normAutofit/>
          </a:bodyPr>
          <a:lstStyle/>
          <a:p>
            <a:r>
              <a:rPr lang="en-US" sz="5400" cap="none" dirty="0" smtClean="0"/>
              <a:t>Adult Ladder Temperature Monitoring</a:t>
            </a:r>
            <a:endParaRPr lang="en-US" sz="5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493" y="3723701"/>
            <a:ext cx="7590620" cy="10410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cap="none" dirty="0" smtClean="0">
                <a:solidFill>
                  <a:schemeClr val="tx1"/>
                </a:solidFill>
              </a:rPr>
              <a:t>Fish Passage Operations and Management</a:t>
            </a:r>
          </a:p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chemeClr val="tx1"/>
                </a:solidFill>
              </a:rPr>
              <a:t>December 14, 2017</a:t>
            </a:r>
          </a:p>
          <a:p>
            <a:pPr>
              <a:lnSpc>
                <a:spcPct val="100000"/>
              </a:lnSpc>
            </a:pPr>
            <a:endParaRPr lang="en-US" sz="2400" cap="none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cap="none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chemeClr val="tx1"/>
                </a:solidFill>
              </a:rPr>
              <a:t>Brandon R. Chockley</a:t>
            </a:r>
          </a:p>
          <a:p>
            <a:pPr>
              <a:lnSpc>
                <a:spcPct val="100000"/>
              </a:lnSpc>
            </a:pPr>
            <a:r>
              <a:rPr lang="en-US" sz="2400" cap="none" dirty="0" smtClean="0">
                <a:solidFill>
                  <a:schemeClr val="tx1"/>
                </a:solidFill>
              </a:rPr>
              <a:t>Fish Passage Center</a:t>
            </a:r>
          </a:p>
        </p:txBody>
      </p:sp>
    </p:spTree>
    <p:extLst>
      <p:ext uri="{BB962C8B-B14F-4D97-AF65-F5344CB8AC3E}">
        <p14:creationId xmlns:p14="http://schemas.microsoft.com/office/powerpoint/2010/main" val="4833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20731"/>
            <a:ext cx="10364451" cy="855281"/>
          </a:xfrm>
        </p:spPr>
        <p:txBody>
          <a:bodyPr>
            <a:normAutofit fontScale="90000"/>
          </a:bodyPr>
          <a:lstStyle/>
          <a:p>
            <a:r>
              <a:rPr lang="en-US" sz="4000" cap="none" dirty="0"/>
              <a:t>Example: Lower </a:t>
            </a:r>
            <a:r>
              <a:rPr lang="en-US" sz="4000" cap="none" dirty="0" smtClean="0"/>
              <a:t>Granite Dam (LWGA)</a:t>
            </a:r>
            <a:br>
              <a:rPr lang="en-US" sz="4000" cap="none" dirty="0" smtClean="0"/>
            </a:br>
            <a:r>
              <a:rPr lang="en-US" sz="4000" cap="none" dirty="0" smtClean="0"/>
              <a:t>(Hypothetical)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622" y="1542254"/>
            <a:ext cx="4411576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1 Ladder (South, 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6 </a:t>
            </a:r>
            <a:r>
              <a:rPr lang="en-US" sz="2800" cap="none" dirty="0"/>
              <a:t>Total Probes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 smtClean="0"/>
              <a:t>LWGASTW1A, </a:t>
            </a:r>
            <a:r>
              <a:rPr lang="en-US" sz="2000" cap="none" dirty="0"/>
              <a:t>LWGAS</a:t>
            </a:r>
            <a:r>
              <a:rPr lang="en-US" sz="2000" cap="none" dirty="0" smtClean="0"/>
              <a:t>TW2A, LWGASTW3A, LWGASMD1A, LWGASMD2A, LWGASFB1A</a:t>
            </a:r>
            <a:endParaRPr lang="en-US" sz="2000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5 </a:t>
            </a:r>
            <a:r>
              <a:rPr lang="en-US" sz="2800" cap="none" dirty="0"/>
              <a:t>Differentials </a:t>
            </a:r>
            <a:r>
              <a:rPr lang="en-US" sz="2800" cap="none" dirty="0" smtClean="0"/>
              <a:t>(same as before)</a:t>
            </a:r>
            <a:endParaRPr lang="en-US" sz="2800" cap="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/>
              <a:t>Entrance </a:t>
            </a:r>
            <a:r>
              <a:rPr lang="en-US" sz="2000" cap="none" dirty="0" smtClean="0"/>
              <a:t>(TW1A</a:t>
            </a:r>
            <a:r>
              <a:rPr lang="en-US" sz="2000" cap="none" dirty="0"/>
              <a:t>) to </a:t>
            </a:r>
            <a:r>
              <a:rPr lang="en-US" sz="2000" cap="none" dirty="0" smtClean="0"/>
              <a:t>Exit (FB1A)</a:t>
            </a:r>
            <a:endParaRPr lang="en-US" sz="2000" cap="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/>
              <a:t>Entrance </a:t>
            </a:r>
            <a:r>
              <a:rPr lang="en-US" sz="2000" cap="none" dirty="0" smtClean="0"/>
              <a:t>(TW2A) </a:t>
            </a:r>
            <a:r>
              <a:rPr lang="en-US" sz="2000" cap="none" dirty="0"/>
              <a:t>to </a:t>
            </a:r>
            <a:r>
              <a:rPr lang="en-US" sz="2000" cap="none" dirty="0" smtClean="0"/>
              <a:t>Exit (FB1A)</a:t>
            </a:r>
            <a:endParaRPr lang="en-US" sz="2000" cap="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/>
              <a:t>Entrance </a:t>
            </a:r>
            <a:r>
              <a:rPr lang="en-US" sz="2000" cap="none" dirty="0" smtClean="0"/>
              <a:t>(TW3A) </a:t>
            </a:r>
            <a:r>
              <a:rPr lang="en-US" sz="2000" cap="none" dirty="0"/>
              <a:t>to </a:t>
            </a:r>
            <a:r>
              <a:rPr lang="en-US" sz="2000" cap="none" dirty="0" smtClean="0"/>
              <a:t>Exit (FB1A)</a:t>
            </a:r>
            <a:endParaRPr lang="en-US" sz="2000" cap="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/>
              <a:t>Entrance </a:t>
            </a:r>
            <a:r>
              <a:rPr lang="en-US" sz="2000" cap="none" dirty="0" smtClean="0"/>
              <a:t>(TW1A) </a:t>
            </a:r>
            <a:r>
              <a:rPr lang="en-US" sz="2000" cap="none" dirty="0"/>
              <a:t>to </a:t>
            </a:r>
            <a:r>
              <a:rPr lang="en-US" sz="2000" cap="none" dirty="0" smtClean="0"/>
              <a:t>Diffuser 14 (MD2A)</a:t>
            </a:r>
            <a:endParaRPr lang="en-US" sz="2000" cap="non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cap="none" dirty="0"/>
              <a:t>Diffuser 14 </a:t>
            </a:r>
            <a:r>
              <a:rPr lang="en-US" sz="2000" cap="none" dirty="0" smtClean="0"/>
              <a:t>(MD2A) to Exit (FB1A)</a:t>
            </a:r>
            <a:endParaRPr lang="en-US" sz="2000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800" cap="non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94" t="36665" r="2322"/>
          <a:stretch/>
        </p:blipFill>
        <p:spPr>
          <a:xfrm>
            <a:off x="4495154" y="1270447"/>
            <a:ext cx="7620647" cy="52224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10</a:t>
            </a:fld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83013" y="5652878"/>
            <a:ext cx="409945" cy="3056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05477" y="5261124"/>
            <a:ext cx="781834" cy="4440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28409" y="5432612"/>
            <a:ext cx="129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FB1A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9151" y="5006421"/>
            <a:ext cx="13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TW1A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2569" y="3419153"/>
            <a:ext cx="1369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TW2A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44093" y="2549576"/>
            <a:ext cx="138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TW3A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434754" y="3697955"/>
            <a:ext cx="787886" cy="3089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207650" y="2717477"/>
            <a:ext cx="836444" cy="252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gular Pentagon 23"/>
          <p:cNvSpPr/>
          <p:nvPr/>
        </p:nvSpPr>
        <p:spPr>
          <a:xfrm>
            <a:off x="8969321" y="5903574"/>
            <a:ext cx="154237" cy="10997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41942" y="5155894"/>
            <a:ext cx="425565" cy="81259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rved Up Arrow 28"/>
          <p:cNvSpPr/>
          <p:nvPr/>
        </p:nvSpPr>
        <p:spPr>
          <a:xfrm rot="5400000">
            <a:off x="7895607" y="5765873"/>
            <a:ext cx="296760" cy="123959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805028" y="3961888"/>
            <a:ext cx="1643604" cy="299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590530" y="5771166"/>
            <a:ext cx="0" cy="486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041942" y="5890515"/>
            <a:ext cx="17946" cy="36706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37854" y="5727098"/>
            <a:ext cx="119339" cy="1844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95776" y="5865067"/>
            <a:ext cx="1411874" cy="515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5240" y="1346711"/>
            <a:ext cx="1903695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Region Break</a:t>
            </a:r>
          </a:p>
          <a:p>
            <a:r>
              <a:rPr lang="en-US" sz="1600" dirty="0" smtClean="0"/>
              <a:t>	Segment Break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Diffuser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Turn Pool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Temp. Probe</a:t>
            </a:r>
            <a:endParaRPr lang="en-US" sz="1600" dirty="0"/>
          </a:p>
        </p:txBody>
      </p:sp>
      <p:sp>
        <p:nvSpPr>
          <p:cNvPr id="34" name="Regular Pentagon 33"/>
          <p:cNvSpPr/>
          <p:nvPr/>
        </p:nvSpPr>
        <p:spPr>
          <a:xfrm>
            <a:off x="4783545" y="1894785"/>
            <a:ext cx="220337" cy="19861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82850" y="1757871"/>
            <a:ext cx="253386" cy="30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ircular Arrow 35"/>
          <p:cNvSpPr/>
          <p:nvPr/>
        </p:nvSpPr>
        <p:spPr>
          <a:xfrm rot="4921540">
            <a:off x="4715436" y="2111016"/>
            <a:ext cx="219956" cy="329610"/>
          </a:xfrm>
          <a:prstGeom prst="circular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793866" y="1524335"/>
            <a:ext cx="253386" cy="30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42963" y="5372015"/>
            <a:ext cx="13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MD1A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48" idx="1"/>
          </p:cNvCxnSpPr>
          <p:nvPr/>
        </p:nvCxnSpPr>
        <p:spPr>
          <a:xfrm>
            <a:off x="6362170" y="5570331"/>
            <a:ext cx="1701098" cy="2459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84738" y="5986416"/>
            <a:ext cx="138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MD2A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8639102" y="5997235"/>
            <a:ext cx="229888" cy="566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-Point Star 43"/>
          <p:cNvSpPr/>
          <p:nvPr/>
        </p:nvSpPr>
        <p:spPr>
          <a:xfrm>
            <a:off x="4724599" y="2442263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-Point Star 44"/>
          <p:cNvSpPr/>
          <p:nvPr/>
        </p:nvSpPr>
        <p:spPr>
          <a:xfrm>
            <a:off x="8901647" y="2635379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-Point Star 45"/>
          <p:cNvSpPr/>
          <p:nvPr/>
        </p:nvSpPr>
        <p:spPr>
          <a:xfrm>
            <a:off x="9195431" y="395443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-Point Star 46"/>
          <p:cNvSpPr/>
          <p:nvPr/>
        </p:nvSpPr>
        <p:spPr>
          <a:xfrm>
            <a:off x="9047971" y="566134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-Point Star 47"/>
          <p:cNvSpPr/>
          <p:nvPr/>
        </p:nvSpPr>
        <p:spPr>
          <a:xfrm>
            <a:off x="8063268" y="570895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-Point Star 48"/>
          <p:cNvSpPr/>
          <p:nvPr/>
        </p:nvSpPr>
        <p:spPr>
          <a:xfrm>
            <a:off x="8765423" y="584792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-Point Star 49"/>
          <p:cNvSpPr/>
          <p:nvPr/>
        </p:nvSpPr>
        <p:spPr>
          <a:xfrm>
            <a:off x="9527687" y="5904152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  <p:bldP spid="20" grpId="0"/>
      <p:bldP spid="38" grpId="0"/>
      <p:bldP spid="41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20731"/>
            <a:ext cx="10364451" cy="85528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Next Steps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621" y="1477727"/>
            <a:ext cx="12021865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will use ladder maps to determine regions and sections for each ladder at FCRPS projects and </a:t>
            </a:r>
            <a:r>
              <a:rPr lang="en-US" sz="2800" cap="none" smtClean="0"/>
              <a:t>provide details </a:t>
            </a:r>
            <a:r>
              <a:rPr lang="en-US" sz="2800" cap="none" dirty="0" smtClean="0"/>
              <a:t>prior to January FPOM meeting for review/comments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will meet with COE District Staff and/or COE biologists to further refine details (January &amp; February)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will develop single data table and incorporate 2016 &amp; 2017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will develop and maintain metadata for web-query, including probe locations for each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will update “manual” for downloading data and submitting files to FPC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Target date of April for receiving data?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4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34201"/>
            <a:ext cx="10364451" cy="1320026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Ladder </a:t>
            </a:r>
            <a:r>
              <a:rPr lang="en-US" sz="4000" cap="none" dirty="0"/>
              <a:t>T</a:t>
            </a:r>
            <a:r>
              <a:rPr lang="en-US" sz="4000" cap="none" dirty="0" smtClean="0"/>
              <a:t>emperature Web </a:t>
            </a:r>
            <a:br>
              <a:rPr lang="en-US" sz="4000" cap="none" dirty="0" smtClean="0"/>
            </a:br>
            <a:r>
              <a:rPr lang="en-US" sz="4000" cap="none" dirty="0" smtClean="0"/>
              <a:t>Query and Database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123" y="1960992"/>
            <a:ext cx="4883972" cy="3727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In 2016, FPC worked with COE to develop method for reporting ladder temperature data from all eight FCRPS sites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Web query displayed hourly temperature data and temperature differentials between locations of interest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Limited to 6 differentials for graphs</a:t>
            </a:r>
            <a:endParaRPr lang="en-US" sz="2600" cap="non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7107" t="30977" r="14806" b="16210"/>
          <a:stretch/>
        </p:blipFill>
        <p:spPr>
          <a:xfrm>
            <a:off x="5204943" y="1796937"/>
            <a:ext cx="6900993" cy="40552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27785" y="6477052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7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34201"/>
            <a:ext cx="10364451" cy="1315907"/>
          </a:xfrm>
        </p:spPr>
        <p:txBody>
          <a:bodyPr>
            <a:normAutofit/>
          </a:bodyPr>
          <a:lstStyle/>
          <a:p>
            <a:r>
              <a:rPr lang="en-US" sz="4000" cap="none" dirty="0"/>
              <a:t>Ladder Temperature Web </a:t>
            </a:r>
            <a:br>
              <a:rPr lang="en-US" sz="4000" cap="none" dirty="0"/>
            </a:br>
            <a:r>
              <a:rPr lang="en-US" sz="4000" cap="none" dirty="0"/>
              <a:t>Query and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" y="1792598"/>
            <a:ext cx="5905949" cy="3727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Upon recommendation from FPOM and NOAA, several FCRPS sites added and/or moved temperature probes for 2017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FPC accommodated new/moved probes in 2017 with new naming scheme and web-query data table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To accommodate changes in 2017, separate web-queries needed to be maintained for 2016 and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778" t="34253" r="19014" b="16894"/>
          <a:stretch/>
        </p:blipFill>
        <p:spPr>
          <a:xfrm>
            <a:off x="6185648" y="1904103"/>
            <a:ext cx="5905948" cy="4251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0656" y="1534771"/>
            <a:ext cx="422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smtClean="0">
                <a:solidFill>
                  <a:srgbClr val="0000FF"/>
                </a:solidFill>
              </a:rPr>
              <a:t>www.fpc.org/river/watertemp.php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9285" y="4029825"/>
            <a:ext cx="5550946" cy="16717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02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34201"/>
            <a:ext cx="10364451" cy="1342059"/>
          </a:xfrm>
        </p:spPr>
        <p:txBody>
          <a:bodyPr>
            <a:normAutofit/>
          </a:bodyPr>
          <a:lstStyle/>
          <a:p>
            <a:r>
              <a:rPr lang="en-US" sz="4000" cap="none" dirty="0"/>
              <a:t>Ladder Temperature Web </a:t>
            </a:r>
            <a:br>
              <a:rPr lang="en-US" sz="4000" cap="none" dirty="0"/>
            </a:br>
            <a:r>
              <a:rPr lang="en-US" sz="4000" cap="none" dirty="0"/>
              <a:t>Query and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123" y="2015292"/>
            <a:ext cx="11349318" cy="37271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November 2017, FPC met with COE to discuss proposal to develop and implement new naming system for ladder temperature monitors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cap="none" dirty="0" smtClean="0"/>
              <a:t>New system would allow all years to be accessed via single web-query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cap="none" dirty="0" smtClean="0"/>
              <a:t>New system would accommodate new or moved probes without changes to web-query data table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cap="none" dirty="0" smtClean="0"/>
              <a:t>Would allow FPC to retroactively fit 2016 and 2017 data into new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COE suggested FPC provide overview of proposal to FPOM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92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52535"/>
            <a:ext cx="10364451" cy="85528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Concept for Future Years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3613" y="2027818"/>
            <a:ext cx="4915985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Break each ladder into three Regions: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Entrance (TW)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Middle Section (MD)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Exit (FB)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5</a:t>
            </a:fld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7" b="64619"/>
          <a:stretch/>
        </p:blipFill>
        <p:spPr>
          <a:xfrm>
            <a:off x="5079470" y="2027818"/>
            <a:ext cx="6870159" cy="3623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40747" y="2086701"/>
            <a:ext cx="30707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Hypothetical Fish Ladder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769300" y="3370539"/>
            <a:ext cx="21789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Middle Section (MD)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43600" y="4467497"/>
            <a:ext cx="1280160" cy="378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0041" y="4467497"/>
            <a:ext cx="14872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Entrance (TW)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277600" y="2086701"/>
            <a:ext cx="53229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96506" y="2086701"/>
            <a:ext cx="9144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Exit (FB)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59628" y="4271175"/>
            <a:ext cx="0" cy="1147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93971" y="2027818"/>
            <a:ext cx="0" cy="1147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68" y="1494164"/>
            <a:ext cx="7161936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Each Region broken into Numbered “Segments”</a:t>
            </a:r>
            <a:endParaRPr lang="en-US" sz="2400" cap="non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6</a:t>
            </a:fld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77" b="64619"/>
          <a:stretch/>
        </p:blipFill>
        <p:spPr>
          <a:xfrm>
            <a:off x="5255742" y="2027818"/>
            <a:ext cx="6870159" cy="3623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4207" y="4962339"/>
            <a:ext cx="651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35900" y="3742426"/>
            <a:ext cx="651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7570" y="2592904"/>
            <a:ext cx="651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2" y="2704682"/>
            <a:ext cx="6518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MD4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508438" y="3034696"/>
            <a:ext cx="11712" cy="9525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77062" y="4406747"/>
            <a:ext cx="1973855" cy="991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17019" y="2086701"/>
            <a:ext cx="30707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Hypothetical Fish Ladder</a:t>
            </a:r>
            <a:endParaRPr lang="en-US" sz="2000" b="1" dirty="0"/>
          </a:p>
        </p:txBody>
      </p:sp>
      <p:sp>
        <p:nvSpPr>
          <p:cNvPr id="4" name="Regular Pentagon 3"/>
          <p:cNvSpPr/>
          <p:nvPr/>
        </p:nvSpPr>
        <p:spPr>
          <a:xfrm>
            <a:off x="8813495" y="2864385"/>
            <a:ext cx="220337" cy="19861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88778" y="5694111"/>
            <a:ext cx="377808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Region Break		Temp. Probe</a:t>
            </a:r>
          </a:p>
          <a:p>
            <a:r>
              <a:rPr lang="en-US" sz="1600" dirty="0" smtClean="0"/>
              <a:t>	Segment Break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Diffuser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Turn Pool</a:t>
            </a:r>
            <a:endParaRPr lang="en-US" sz="1600" dirty="0"/>
          </a:p>
        </p:txBody>
      </p:sp>
      <p:sp>
        <p:nvSpPr>
          <p:cNvPr id="18" name="Regular Pentagon 17"/>
          <p:cNvSpPr/>
          <p:nvPr/>
        </p:nvSpPr>
        <p:spPr>
          <a:xfrm>
            <a:off x="8087084" y="6242185"/>
            <a:ext cx="220337" cy="19861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86389" y="6105271"/>
            <a:ext cx="253386" cy="30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ircular Arrow 24"/>
          <p:cNvSpPr/>
          <p:nvPr/>
        </p:nvSpPr>
        <p:spPr>
          <a:xfrm rot="16529381">
            <a:off x="5304973" y="3316657"/>
            <a:ext cx="296760" cy="388634"/>
          </a:xfrm>
          <a:prstGeom prst="circular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10151522">
            <a:off x="9848389" y="4417124"/>
            <a:ext cx="191237" cy="388634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4921540">
            <a:off x="8018975" y="6458416"/>
            <a:ext cx="219956" cy="329610"/>
          </a:xfrm>
          <a:prstGeom prst="circular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939274" y="2102385"/>
            <a:ext cx="0" cy="11479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75371" y="5871735"/>
            <a:ext cx="253386" cy="30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376555" y="2058317"/>
            <a:ext cx="0" cy="1147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35900" y="4271175"/>
            <a:ext cx="0" cy="11479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13149" y="252535"/>
            <a:ext cx="10364451" cy="85528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Concept for Future Years</a:t>
            </a:r>
            <a:endParaRPr lang="en-US" sz="4000" cap="none" dirty="0"/>
          </a:p>
        </p:txBody>
      </p:sp>
      <p:sp>
        <p:nvSpPr>
          <p:cNvPr id="33" name="Rectangle 32"/>
          <p:cNvSpPr/>
          <p:nvPr/>
        </p:nvSpPr>
        <p:spPr>
          <a:xfrm>
            <a:off x="6143042" y="4535137"/>
            <a:ext cx="1248903" cy="30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4699" y="4477831"/>
            <a:ext cx="15314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TW1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453872" y="2102385"/>
            <a:ext cx="532292" cy="384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29640" y="2076378"/>
            <a:ext cx="73490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FB1</a:t>
            </a:r>
            <a:endParaRPr lang="en-US" dirty="0"/>
          </a:p>
        </p:txBody>
      </p:sp>
      <p:sp>
        <p:nvSpPr>
          <p:cNvPr id="31" name="4-Point Star 30"/>
          <p:cNvSpPr/>
          <p:nvPr/>
        </p:nvSpPr>
        <p:spPr>
          <a:xfrm>
            <a:off x="9902110" y="5764422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4-Point Star 34"/>
          <p:cNvSpPr/>
          <p:nvPr/>
        </p:nvSpPr>
        <p:spPr>
          <a:xfrm>
            <a:off x="6858172" y="3871599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4-Point Star 35"/>
          <p:cNvSpPr/>
          <p:nvPr/>
        </p:nvSpPr>
        <p:spPr>
          <a:xfrm>
            <a:off x="7436154" y="4726737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-Point Star 36"/>
          <p:cNvSpPr/>
          <p:nvPr/>
        </p:nvSpPr>
        <p:spPr>
          <a:xfrm>
            <a:off x="10748573" y="2437182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4-Point Star 38"/>
          <p:cNvSpPr/>
          <p:nvPr/>
        </p:nvSpPr>
        <p:spPr>
          <a:xfrm>
            <a:off x="6622535" y="3065421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4-Point Star 39"/>
          <p:cNvSpPr/>
          <p:nvPr/>
        </p:nvSpPr>
        <p:spPr>
          <a:xfrm>
            <a:off x="8313714" y="2651808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>
            <a:spLocks noGrp="1"/>
          </p:cNvSpPr>
          <p:nvPr>
            <p:ph sz="quarter" idx="13"/>
          </p:nvPr>
        </p:nvSpPr>
        <p:spPr>
          <a:xfrm>
            <a:off x="5626" y="1927610"/>
            <a:ext cx="5203066" cy="3424107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/>
              <a:t>Each segment may or may not have a probe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/>
              <a:t>Breaks between “Segments” should be strategically located (e.g., areas of water input,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If single probe </a:t>
            </a:r>
            <a:r>
              <a:rPr lang="en-US" sz="2400" cap="none" dirty="0"/>
              <a:t>moved within a segment, </a:t>
            </a:r>
            <a:r>
              <a:rPr lang="en-US" sz="2400" cap="none" dirty="0" smtClean="0"/>
              <a:t>given same name in </a:t>
            </a:r>
            <a:r>
              <a:rPr lang="en-US" sz="2400" cap="none" dirty="0"/>
              <a:t>all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Installation of new probe accommodated with no changes to database</a:t>
            </a:r>
          </a:p>
        </p:txBody>
      </p:sp>
      <p:sp>
        <p:nvSpPr>
          <p:cNvPr id="42" name="4-Point Star 41"/>
          <p:cNvSpPr/>
          <p:nvPr/>
        </p:nvSpPr>
        <p:spPr>
          <a:xfrm>
            <a:off x="9034864" y="4662497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>
            <a:spLocks noGrp="1"/>
          </p:cNvSpPr>
          <p:nvPr>
            <p:ph sz="quarter" idx="13"/>
          </p:nvPr>
        </p:nvSpPr>
        <p:spPr>
          <a:xfrm>
            <a:off x="-30584" y="6209135"/>
            <a:ext cx="7519457" cy="90231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Could accommodate multiple probes in single segment</a:t>
            </a:r>
            <a:endParaRPr lang="en-US" sz="22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8269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4" grpId="0" animBg="1"/>
      <p:bldP spid="18" grpId="0" animBg="1"/>
      <p:bldP spid="25" grpId="0" animBg="1"/>
      <p:bldP spid="26" grpId="0" animBg="1"/>
      <p:bldP spid="27" grpId="0" animBg="1"/>
      <p:bldP spid="31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68" y="2214975"/>
            <a:ext cx="12043901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Files from HOBO Probes would be sent in same format as before, with </a:t>
            </a:r>
            <a:r>
              <a:rPr lang="en-US" sz="2800" i="1" cap="none" dirty="0" smtClean="0"/>
              <a:t>Modified Naming Scheme*</a:t>
            </a:r>
            <a:endParaRPr lang="en-US" sz="2400" i="1" cap="none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Four letter site code (</a:t>
            </a:r>
            <a:r>
              <a:rPr lang="en-US" sz="2200" cap="none" dirty="0" smtClean="0"/>
              <a:t>LWGA, LSGA, MCNA, TDAA,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One letter “Ladder” code (N, S, E, etc.)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Bonneville: L=LPS, B=Bradford, N=WA Shore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3-digit alphanumeric Region/Segment Code* (TW1, MD1, MD2, FB1,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One letter Probe Sequence Code* (A, B, C, etc.)</a:t>
            </a:r>
            <a:endParaRPr lang="en-US" sz="2200" cap="non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13149" y="252535"/>
            <a:ext cx="10364451" cy="855281"/>
          </a:xfrm>
        </p:spPr>
        <p:txBody>
          <a:bodyPr>
            <a:normAutofit/>
          </a:bodyPr>
          <a:lstStyle/>
          <a:p>
            <a:r>
              <a:rPr lang="en-US" sz="4000" cap="none" dirty="0" smtClean="0"/>
              <a:t>Concept for Future Years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4835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6063" y="1545959"/>
            <a:ext cx="4343380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1 Ladder (South, 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6 </a:t>
            </a:r>
            <a:r>
              <a:rPr lang="en-US" sz="2800" cap="none" dirty="0"/>
              <a:t>Total </a:t>
            </a:r>
            <a:r>
              <a:rPr lang="en-US" sz="2800" cap="none" dirty="0" smtClean="0"/>
              <a:t>Probes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3 Entrance Segments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TW1 – </a:t>
            </a:r>
            <a:r>
              <a:rPr lang="en-US" sz="2200" cap="none" dirty="0" smtClean="0"/>
              <a:t>S. Entrances</a:t>
            </a:r>
            <a:endParaRPr lang="en-US" sz="2200" cap="none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TW2 – N. PH Entrances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TW3 – </a:t>
            </a:r>
            <a:r>
              <a:rPr lang="en-US" sz="2200" cap="none" dirty="0"/>
              <a:t>N. Spillway </a:t>
            </a:r>
            <a:r>
              <a:rPr lang="en-US" sz="2200" cap="none" dirty="0" smtClean="0"/>
              <a:t>Entrances</a:t>
            </a:r>
            <a:endParaRPr lang="en-US" sz="2200" cap="none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Each TW segment has one probe (Probe A)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1 Exit Segment (FB1)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Single FB segment has one probe (Probe A)</a:t>
            </a:r>
            <a:endParaRPr lang="en-US" sz="22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494" t="36665" r="2322"/>
          <a:stretch/>
        </p:blipFill>
        <p:spPr>
          <a:xfrm>
            <a:off x="4495154" y="1270447"/>
            <a:ext cx="7620647" cy="522242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897102" y="5508901"/>
            <a:ext cx="121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FB1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4312" y="5233694"/>
            <a:ext cx="131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0075" y="4631512"/>
            <a:ext cx="697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8198" y="3012976"/>
            <a:ext cx="138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egular Pentagon 23"/>
          <p:cNvSpPr/>
          <p:nvPr/>
        </p:nvSpPr>
        <p:spPr>
          <a:xfrm>
            <a:off x="8969321" y="5903574"/>
            <a:ext cx="154237" cy="10997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9577467" y="5771166"/>
            <a:ext cx="0" cy="48641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20017713">
            <a:off x="8965189" y="5392265"/>
            <a:ext cx="440052" cy="454649"/>
          </a:xfrm>
          <a:prstGeom prst="rect">
            <a:avLst/>
          </a:prstGeom>
          <a:solidFill>
            <a:srgbClr val="ED2BC3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8794600" y="2863343"/>
            <a:ext cx="1273268" cy="923825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8805028" y="3961888"/>
            <a:ext cx="1643604" cy="299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5400000">
            <a:off x="8706050" y="4488970"/>
            <a:ext cx="1377514" cy="39144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04684" y="5336955"/>
            <a:ext cx="1039409" cy="269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5400000">
            <a:off x="9640942" y="5733244"/>
            <a:ext cx="365229" cy="441073"/>
          </a:xfrm>
          <a:prstGeom prst="rect">
            <a:avLst/>
          </a:prstGeom>
          <a:solidFill>
            <a:srgbClr val="00FF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8969321" y="5572248"/>
            <a:ext cx="166079" cy="3313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85240" y="1346711"/>
            <a:ext cx="2002847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Region Break</a:t>
            </a:r>
          </a:p>
          <a:p>
            <a:r>
              <a:rPr lang="en-US" sz="1600" dirty="0" smtClean="0"/>
              <a:t>	Segment Break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Diffuser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Turn Pool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Temp. Probe</a:t>
            </a:r>
            <a:endParaRPr lang="en-US" sz="1600" dirty="0"/>
          </a:p>
        </p:txBody>
      </p:sp>
      <p:sp>
        <p:nvSpPr>
          <p:cNvPr id="56" name="Regular Pentagon 55"/>
          <p:cNvSpPr/>
          <p:nvPr/>
        </p:nvSpPr>
        <p:spPr>
          <a:xfrm>
            <a:off x="4783545" y="1894785"/>
            <a:ext cx="220337" cy="19861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782850" y="1757871"/>
            <a:ext cx="253386" cy="30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ircular Arrow 57"/>
          <p:cNvSpPr/>
          <p:nvPr/>
        </p:nvSpPr>
        <p:spPr>
          <a:xfrm rot="4921540">
            <a:off x="4715436" y="2111016"/>
            <a:ext cx="219956" cy="329610"/>
          </a:xfrm>
          <a:prstGeom prst="circular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793866" y="1524335"/>
            <a:ext cx="253386" cy="30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rved Up Arrow 59"/>
          <p:cNvSpPr/>
          <p:nvPr/>
        </p:nvSpPr>
        <p:spPr>
          <a:xfrm rot="5400000">
            <a:off x="7895607" y="5765873"/>
            <a:ext cx="296760" cy="123959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913149" y="120731"/>
            <a:ext cx="10364451" cy="855281"/>
          </a:xfrm>
        </p:spPr>
        <p:txBody>
          <a:bodyPr>
            <a:normAutofit fontScale="90000"/>
          </a:bodyPr>
          <a:lstStyle/>
          <a:p>
            <a:r>
              <a:rPr lang="en-US" sz="4000" cap="none" dirty="0" smtClean="0"/>
              <a:t>Example: Lower Granite Dam </a:t>
            </a:r>
            <a:r>
              <a:rPr lang="en-US" sz="4000" cap="none" dirty="0"/>
              <a:t>(LWGA)</a:t>
            </a: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 smtClean="0"/>
              <a:t>(Hypothetical)</a:t>
            </a:r>
            <a:endParaRPr lang="en-US" sz="4000" cap="none" dirty="0"/>
          </a:p>
        </p:txBody>
      </p:sp>
      <p:sp>
        <p:nvSpPr>
          <p:cNvPr id="26" name="4-Point Star 25"/>
          <p:cNvSpPr/>
          <p:nvPr/>
        </p:nvSpPr>
        <p:spPr>
          <a:xfrm>
            <a:off x="4724599" y="2458245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9057686" y="5666057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9173563" y="3982757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9004684" y="270104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9520807" y="5871008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5" grpId="0"/>
      <p:bldP spid="20" grpId="0"/>
      <p:bldP spid="48" grpId="0" animBg="1"/>
      <p:bldP spid="49" grpId="0" animBg="1"/>
      <p:bldP spid="50" grpId="0" animBg="1"/>
      <p:bldP spid="51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51" y="1824117"/>
            <a:ext cx="5011521" cy="30818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/>
              <a:t>1 Ladder (South, 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cap="none" dirty="0" smtClean="0"/>
              <a:t>6 </a:t>
            </a:r>
            <a:r>
              <a:rPr lang="en-US" sz="2800" cap="none" dirty="0"/>
              <a:t>Total </a:t>
            </a:r>
            <a:r>
              <a:rPr lang="en-US" sz="2800" cap="none" dirty="0" smtClean="0"/>
              <a:t>Probes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cap="none" dirty="0" smtClean="0"/>
              <a:t>~3 Middle Segments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MD1- S. Entrance to </a:t>
            </a:r>
            <a:r>
              <a:rPr lang="en-US" sz="2200" cap="none" dirty="0" err="1" smtClean="0"/>
              <a:t>Turnpool</a:t>
            </a:r>
            <a:endParaRPr lang="en-US" sz="2200" cap="none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MD2 – </a:t>
            </a:r>
            <a:r>
              <a:rPr lang="en-US" sz="2200" cap="none" dirty="0" err="1" smtClean="0"/>
              <a:t>Turnpool</a:t>
            </a:r>
            <a:r>
              <a:rPr lang="en-US" sz="2200" cap="none" dirty="0" smtClean="0"/>
              <a:t> to Diffuser 14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MD3 – Diffuser 14 to Exit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Segments MD1 and MD2 each have one probe (Probe A)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cap="none" dirty="0" smtClean="0"/>
              <a:t>Currently no probe in MD3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770" t="84053" r="10622" b="2344"/>
          <a:stretch/>
        </p:blipFill>
        <p:spPr>
          <a:xfrm>
            <a:off x="5202501" y="2003477"/>
            <a:ext cx="6887545" cy="23451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000" smtClean="0"/>
              <a:t>9</a:t>
            </a:fld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874347" y="2885563"/>
            <a:ext cx="809480" cy="8238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82207" y="3657533"/>
            <a:ext cx="122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MD2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0452" y="3956656"/>
            <a:ext cx="60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MD3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Regular Pentagon 23"/>
          <p:cNvSpPr/>
          <p:nvPr/>
        </p:nvSpPr>
        <p:spPr>
          <a:xfrm>
            <a:off x="7381300" y="3562697"/>
            <a:ext cx="265485" cy="15139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514042" y="3512333"/>
            <a:ext cx="9873" cy="59019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44979" y="2933359"/>
            <a:ext cx="122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MD1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55430" y="3203862"/>
            <a:ext cx="13997" cy="9757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34598" y="2699668"/>
            <a:ext cx="121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FB1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514042" y="3165049"/>
            <a:ext cx="100736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08611" y="2230688"/>
            <a:ext cx="134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TW1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065398" y="2483044"/>
            <a:ext cx="815140" cy="551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71606" y="3529230"/>
            <a:ext cx="1172807" cy="346547"/>
          </a:xfrm>
          <a:prstGeom prst="rect">
            <a:avLst/>
          </a:prstGeom>
          <a:solidFill>
            <a:srgbClr val="86C15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41484" y="3172658"/>
            <a:ext cx="2366082" cy="277505"/>
          </a:xfrm>
          <a:prstGeom prst="rect">
            <a:avLst/>
          </a:prstGeom>
          <a:solidFill>
            <a:schemeClr val="accent4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452523">
            <a:off x="6108635" y="3470432"/>
            <a:ext cx="1332001" cy="194992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330423" y="3457248"/>
            <a:ext cx="189926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74546" y="4409484"/>
            <a:ext cx="3541912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1600" dirty="0" smtClean="0"/>
              <a:t>Region Break		Temp. Probe</a:t>
            </a:r>
          </a:p>
          <a:p>
            <a:r>
              <a:rPr lang="en-US" sz="1600" dirty="0" smtClean="0"/>
              <a:t>	Segment Break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Diffuser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Turn Pool</a:t>
            </a:r>
            <a:endParaRPr lang="en-US" sz="1600" dirty="0"/>
          </a:p>
        </p:txBody>
      </p:sp>
      <p:sp>
        <p:nvSpPr>
          <p:cNvPr id="44" name="Regular Pentagon 43"/>
          <p:cNvSpPr/>
          <p:nvPr/>
        </p:nvSpPr>
        <p:spPr>
          <a:xfrm>
            <a:off x="7072851" y="4957558"/>
            <a:ext cx="220337" cy="198612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7072156" y="4820644"/>
            <a:ext cx="253386" cy="308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ircular Arrow 45"/>
          <p:cNvSpPr/>
          <p:nvPr/>
        </p:nvSpPr>
        <p:spPr>
          <a:xfrm rot="4921540">
            <a:off x="7004742" y="5173789"/>
            <a:ext cx="219956" cy="329610"/>
          </a:xfrm>
          <a:prstGeom prst="circular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083172" y="4587108"/>
            <a:ext cx="253386" cy="30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rved Up Arrow 47"/>
          <p:cNvSpPr/>
          <p:nvPr/>
        </p:nvSpPr>
        <p:spPr>
          <a:xfrm rot="5400000">
            <a:off x="5411478" y="3213934"/>
            <a:ext cx="464275" cy="233254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13149" y="120731"/>
            <a:ext cx="10364451" cy="85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none" dirty="0"/>
              <a:t>Example: </a:t>
            </a:r>
            <a:r>
              <a:rPr lang="en-US" sz="4000" cap="none" dirty="0" smtClean="0"/>
              <a:t>Lower Granite Dam</a:t>
            </a:r>
            <a:r>
              <a:rPr lang="en-US" sz="4000" cap="none" dirty="0"/>
              <a:t> (LWGA)</a:t>
            </a: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 smtClean="0"/>
              <a:t>(Hypothetical)</a:t>
            </a:r>
            <a:endParaRPr lang="en-US" sz="4000" cap="none" dirty="0"/>
          </a:p>
        </p:txBody>
      </p:sp>
      <p:sp>
        <p:nvSpPr>
          <p:cNvPr id="27" name="4-Point Star 26"/>
          <p:cNvSpPr/>
          <p:nvPr/>
        </p:nvSpPr>
        <p:spPr>
          <a:xfrm>
            <a:off x="8901730" y="4508189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5865163" y="3208521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049013" y="3505534"/>
            <a:ext cx="311637" cy="214626"/>
          </a:xfrm>
          <a:prstGeom prst="star4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5" grpId="0"/>
      <p:bldP spid="40" grpId="0" animBg="1"/>
      <p:bldP spid="41" grpId="0" animBg="1"/>
      <p:bldP spid="42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1401</TotalTime>
  <Words>724</Words>
  <Application>Microsoft Office PowerPoint</Application>
  <PresentationFormat>Widescreen</PresentationFormat>
  <Paragraphs>132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Adult Ladder Temperature Monitoring</vt:lpstr>
      <vt:lpstr>Ladder Temperature Web  Query and Database</vt:lpstr>
      <vt:lpstr>Ladder Temperature Web  Query and Database</vt:lpstr>
      <vt:lpstr>Ladder Temperature Web  Query and Database</vt:lpstr>
      <vt:lpstr>Concept for Future Years</vt:lpstr>
      <vt:lpstr>Concept for Future Years</vt:lpstr>
      <vt:lpstr>Concept for Future Years</vt:lpstr>
      <vt:lpstr>Example: Lower Granite Dam (LWGA) (Hypothetical)</vt:lpstr>
      <vt:lpstr>PowerPoint Presentation</vt:lpstr>
      <vt:lpstr>Example: Lower Granite Dam (LWGA) (Hypothetical)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adult ladder temperature monitoring</dc:title>
  <dc:creator>Brandon Chockley</dc:creator>
  <cp:lastModifiedBy>Brandon Chockley</cp:lastModifiedBy>
  <cp:revision>51</cp:revision>
  <dcterms:created xsi:type="dcterms:W3CDTF">2017-11-01T15:13:44Z</dcterms:created>
  <dcterms:modified xsi:type="dcterms:W3CDTF">2017-12-14T15:48:13Z</dcterms:modified>
</cp:coreProperties>
</file>